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3" r:id="rId4"/>
    <p:sldId id="265" r:id="rId5"/>
    <p:sldId id="266" r:id="rId6"/>
    <p:sldId id="269" r:id="rId7"/>
    <p:sldId id="267" r:id="rId8"/>
    <p:sldId id="27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F64D-667B-4E8A-8C5F-0327F48AEC5F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A8D-3B72-47CC-B3B3-E614B33F4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BECA-0C8D-423F-A97C-0219720DD8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B250-5C10-4CA3-B5B9-9666324AAC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CB43-1E82-4682-BEB2-31F58BD07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904655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Первичная адаптация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824608"/>
          </a:xfr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Логопедическая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готовность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Четко ориентироваться в собственном теле и окружающем пространстве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ru-RU" dirty="0"/>
              <a:t>умение ориентироваться на листе бумаги, </a:t>
            </a:r>
            <a:endParaRPr lang="ru-RU" dirty="0" smtClean="0"/>
          </a:p>
          <a:p>
            <a:r>
              <a:rPr lang="ru-RU" dirty="0" smtClean="0"/>
              <a:t>знание </a:t>
            </a:r>
            <a:r>
              <a:rPr lang="ru-RU" dirty="0"/>
              <a:t>и ориентировка в частях тела, в пространстве;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различать заштрихованные предметы-изображения и др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780928"/>
            <a:ext cx="1296144" cy="18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899592" y="4581128"/>
            <a:ext cx="86409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16016" y="2852936"/>
            <a:ext cx="1512168" cy="648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V="1">
            <a:off x="4067944" y="4509120"/>
            <a:ext cx="792088" cy="129614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516216" y="4869160"/>
            <a:ext cx="158417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Временная ориентация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2188839"/>
          </a:xfrm>
        </p:spPr>
        <p:txBody>
          <a:bodyPr>
            <a:normAutofit/>
          </a:bodyPr>
          <a:lstStyle/>
          <a:p>
            <a:r>
              <a:rPr lang="ru-RU" dirty="0"/>
              <a:t>Ориентироваться в днях недели, во временах года</a:t>
            </a:r>
            <a:r>
              <a:rPr lang="ru-RU" dirty="0" smtClean="0"/>
              <a:t>, частях суток, уметь определять что зачем или что перед чем следует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49080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Оптическая дисграфия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Смешение букв по оптическому сходству </a:t>
            </a:r>
            <a:endParaRPr lang="ru-RU" dirty="0" smtClean="0"/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      (</a:t>
            </a:r>
            <a:r>
              <a:rPr lang="ru-RU" i="1" dirty="0" err="1"/>
              <a:t>с-е</a:t>
            </a:r>
            <a:r>
              <a:rPr lang="ru-RU" i="1" dirty="0"/>
              <a:t>, </a:t>
            </a:r>
            <a:r>
              <a:rPr lang="ru-RU" i="1" dirty="0" err="1"/>
              <a:t>о-е</a:t>
            </a:r>
            <a:r>
              <a:rPr lang="ru-RU" i="1" dirty="0"/>
              <a:t>, </a:t>
            </a:r>
            <a:r>
              <a:rPr lang="ru-RU" i="1" dirty="0" err="1"/>
              <a:t>у-д-з</a:t>
            </a:r>
            <a:r>
              <a:rPr lang="ru-RU" i="1" dirty="0"/>
              <a:t>, </a:t>
            </a:r>
            <a:r>
              <a:rPr lang="ru-RU" i="1" dirty="0" err="1"/>
              <a:t>л-и</a:t>
            </a:r>
            <a:r>
              <a:rPr lang="ru-RU" i="1" dirty="0"/>
              <a:t>, </a:t>
            </a:r>
            <a:r>
              <a:rPr lang="ru-RU" i="1" dirty="0" err="1"/>
              <a:t>м-ш</a:t>
            </a:r>
            <a:r>
              <a:rPr lang="ru-RU" i="1" dirty="0"/>
              <a:t>, </a:t>
            </a:r>
            <a:r>
              <a:rPr lang="ru-RU" i="1" dirty="0" err="1"/>
              <a:t>в-д</a:t>
            </a:r>
            <a:r>
              <a:rPr lang="ru-RU" i="1" dirty="0" smtClean="0"/>
              <a:t>)</a:t>
            </a:r>
          </a:p>
          <a:p>
            <a:r>
              <a:rPr lang="ru-RU" dirty="0"/>
              <a:t>Смешение букв по кинетическому сходству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i="1" dirty="0" smtClean="0"/>
              <a:t>(</a:t>
            </a:r>
            <a:r>
              <a:rPr lang="ru-RU" i="1" dirty="0" err="1"/>
              <a:t>о-а</a:t>
            </a:r>
            <a:r>
              <a:rPr lang="ru-RU" i="1" dirty="0"/>
              <a:t>, </a:t>
            </a:r>
            <a:r>
              <a:rPr lang="ru-RU" i="1" dirty="0" err="1"/>
              <a:t>б-д</a:t>
            </a:r>
            <a:r>
              <a:rPr lang="ru-RU" i="1" dirty="0"/>
              <a:t>, </a:t>
            </a:r>
            <a:r>
              <a:rPr lang="ru-RU" i="1" dirty="0" err="1"/>
              <a:t>и-у</a:t>
            </a:r>
            <a:r>
              <a:rPr lang="ru-RU" i="1" dirty="0"/>
              <a:t>, У-Ч, </a:t>
            </a:r>
            <a:r>
              <a:rPr lang="ru-RU" i="1" dirty="0" err="1"/>
              <a:t>п-т</a:t>
            </a:r>
            <a:r>
              <a:rPr lang="ru-RU" i="1" dirty="0"/>
              <a:t>, П-Т, </a:t>
            </a:r>
            <a:r>
              <a:rPr lang="ru-RU" i="1" dirty="0" err="1"/>
              <a:t>л-м</a:t>
            </a:r>
            <a:r>
              <a:rPr lang="ru-RU" i="1" dirty="0"/>
              <a:t>, </a:t>
            </a:r>
            <a:r>
              <a:rPr lang="ru-RU" i="1" dirty="0" err="1"/>
              <a:t>х-ж</a:t>
            </a:r>
            <a:r>
              <a:rPr lang="ru-RU" i="1" dirty="0"/>
              <a:t>, </a:t>
            </a:r>
            <a:r>
              <a:rPr lang="ru-RU" i="1" dirty="0" err="1"/>
              <a:t>ч-ъ</a:t>
            </a:r>
            <a:r>
              <a:rPr lang="ru-RU" i="1" dirty="0"/>
              <a:t>, </a:t>
            </a:r>
            <a:r>
              <a:rPr lang="ru-RU" i="1" dirty="0" smtClean="0"/>
              <a:t>Г- Р</a:t>
            </a:r>
            <a:r>
              <a:rPr lang="ru-RU" i="1" dirty="0"/>
              <a:t>, </a:t>
            </a:r>
            <a:r>
              <a:rPr lang="ru-RU" i="1" dirty="0" err="1"/>
              <a:t>н-ю</a:t>
            </a:r>
            <a:r>
              <a:rPr lang="ru-RU" i="1" dirty="0"/>
              <a:t>, </a:t>
            </a:r>
            <a:r>
              <a:rPr lang="ru-RU" i="1" dirty="0" err="1"/>
              <a:t>и-ш</a:t>
            </a:r>
            <a:r>
              <a:rPr lang="ru-RU" i="1" dirty="0"/>
              <a:t>, </a:t>
            </a:r>
            <a:r>
              <a:rPr lang="ru-RU" i="1" dirty="0" err="1"/>
              <a:t>л-я</a:t>
            </a:r>
            <a:r>
              <a:rPr lang="ru-RU" i="1" dirty="0"/>
              <a:t>, Н-К, </a:t>
            </a:r>
            <a:r>
              <a:rPr lang="ru-RU" i="1" dirty="0" err="1"/>
              <a:t>а-д</a:t>
            </a:r>
            <a:r>
              <a:rPr lang="ru-RU" i="1" dirty="0"/>
              <a:t>)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Достаточно развитую связную речь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dirty="0"/>
              <a:t>Разговаривать полными предложениями. Уметь четко и последовательно рассказывать о чем-либо, пересказывать увиденное или услышанное.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85184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1514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859" y="4247721"/>
            <a:ext cx="2752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привить ребенку любовь к чтению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37444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1. Интерес к самостоятельному чтению книг быстрее формируется у тех детей, которые растут в читающих семьях. Видя, что в свободную минуту взрослые члены семьи берутся за книгу, ребенок невольно подражает им.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2. Всегда учитывайте, что возможности малыша самому прочитать не удовлетворяют его читательских запросов. Он по-прежнему с удовольствием слушает чтение взрослых.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  3. Запишите ребенка в библиотеку и регулярно посещайте ее.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85184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Успехов </a:t>
            </a:r>
            <a:r>
              <a:rPr lang="ru-RU" sz="4000" b="1" i="1" dirty="0" smtClean="0">
                <a:solidFill>
                  <a:srgbClr val="7030A0"/>
                </a:solidFill>
              </a:rPr>
              <a:t>в школьной </a:t>
            </a:r>
            <a:r>
              <a:rPr lang="ru-RU" sz="4000" b="1" i="1" dirty="0">
                <a:solidFill>
                  <a:srgbClr val="7030A0"/>
                </a:solidFill>
              </a:rPr>
              <a:t>жизни!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99797">
            <a:off x="560430" y="503859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3970">
            <a:off x="6725251" y="45741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0471">
            <a:off x="7164288" y="6206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6672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6661">
            <a:off x="827584" y="44371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365104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>
            <a:off x="323528" y="1628801"/>
            <a:ext cx="8496944" cy="4852012"/>
            <a:chOff x="2574447" y="1456746"/>
            <a:chExt cx="4181794" cy="4852012"/>
          </a:xfrm>
        </p:grpSpPr>
        <p:sp>
          <p:nvSpPr>
            <p:cNvPr id="8" name="Полилиния 7"/>
            <p:cNvSpPr/>
            <p:nvPr/>
          </p:nvSpPr>
          <p:spPr>
            <a:xfrm>
              <a:off x="4346394" y="1456746"/>
              <a:ext cx="1098607" cy="1080120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звукопроизношение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1800000">
              <a:off x="5508335" y="1949003"/>
              <a:ext cx="312631" cy="396928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0" y="79386"/>
                  </a:moveTo>
                  <a:lnTo>
                    <a:pt x="156316" y="79386"/>
                  </a:lnTo>
                  <a:lnTo>
                    <a:pt x="156316" y="0"/>
                  </a:lnTo>
                  <a:lnTo>
                    <a:pt x="312631" y="198464"/>
                  </a:lnTo>
                  <a:lnTo>
                    <a:pt x="156316" y="396928"/>
                  </a:lnTo>
                  <a:lnTo>
                    <a:pt x="156316" y="317542"/>
                  </a:lnTo>
                  <a:lnTo>
                    <a:pt x="0" y="317542"/>
                  </a:lnTo>
                  <a:lnTo>
                    <a:pt x="0" y="793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385" rIns="93788" bIns="793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10" name="Полилиния 9"/>
            <p:cNvSpPr/>
            <p:nvPr/>
          </p:nvSpPr>
          <p:spPr>
            <a:xfrm rot="1242492">
              <a:off x="5583144" y="2455482"/>
              <a:ext cx="1108357" cy="1176085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фонематическое восприятие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5400000">
              <a:off x="5841745" y="3917586"/>
              <a:ext cx="475462" cy="219484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0" y="79386"/>
                  </a:moveTo>
                  <a:lnTo>
                    <a:pt x="156316" y="79386"/>
                  </a:lnTo>
                  <a:lnTo>
                    <a:pt x="156316" y="0"/>
                  </a:lnTo>
                  <a:lnTo>
                    <a:pt x="312631" y="198464"/>
                  </a:lnTo>
                  <a:lnTo>
                    <a:pt x="156316" y="396928"/>
                  </a:lnTo>
                  <a:lnTo>
                    <a:pt x="156316" y="317542"/>
                  </a:lnTo>
                  <a:lnTo>
                    <a:pt x="0" y="317542"/>
                  </a:lnTo>
                  <a:lnTo>
                    <a:pt x="0" y="793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385" rIns="93789" bIns="79387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12" name="Полилиния 11"/>
            <p:cNvSpPr/>
            <p:nvPr/>
          </p:nvSpPr>
          <p:spPr>
            <a:xfrm rot="20679581">
              <a:off x="5580156" y="4249695"/>
              <a:ext cx="1176085" cy="1176085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слоговая структура 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9800000">
              <a:off x="5472896" y="5549403"/>
              <a:ext cx="312632" cy="396929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312631" y="317542"/>
                  </a:moveTo>
                  <a:lnTo>
                    <a:pt x="156315" y="317542"/>
                  </a:lnTo>
                  <a:lnTo>
                    <a:pt x="156315" y="396928"/>
                  </a:lnTo>
                  <a:lnTo>
                    <a:pt x="0" y="198464"/>
                  </a:lnTo>
                  <a:lnTo>
                    <a:pt x="156315" y="0"/>
                  </a:lnTo>
                  <a:lnTo>
                    <a:pt x="156315" y="79386"/>
                  </a:lnTo>
                  <a:lnTo>
                    <a:pt x="312631" y="79386"/>
                  </a:lnTo>
                  <a:lnTo>
                    <a:pt x="312631" y="31754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8" tIns="79386" rIns="1" bIns="793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369348" y="5132673"/>
              <a:ext cx="1116450" cy="1176085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словарь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586062">
              <a:off x="4054974" y="5752807"/>
              <a:ext cx="312632" cy="396929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312631" y="317542"/>
                  </a:moveTo>
                  <a:lnTo>
                    <a:pt x="156315" y="317542"/>
                  </a:lnTo>
                  <a:lnTo>
                    <a:pt x="156315" y="396928"/>
                  </a:lnTo>
                  <a:lnTo>
                    <a:pt x="0" y="198464"/>
                  </a:lnTo>
                  <a:lnTo>
                    <a:pt x="156315" y="0"/>
                  </a:lnTo>
                  <a:lnTo>
                    <a:pt x="156315" y="79386"/>
                  </a:lnTo>
                  <a:lnTo>
                    <a:pt x="312631" y="79386"/>
                  </a:lnTo>
                  <a:lnTo>
                    <a:pt x="312631" y="31754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9" tIns="79387" rIns="0" bIns="793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16" name="Полилиния 15"/>
            <p:cNvSpPr/>
            <p:nvPr/>
          </p:nvSpPr>
          <p:spPr>
            <a:xfrm rot="685087">
              <a:off x="3024177" y="4916152"/>
              <a:ext cx="1051289" cy="1152128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грамматический строй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6200000">
              <a:off x="2907727" y="4573069"/>
              <a:ext cx="432049" cy="248073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0" y="79386"/>
                  </a:moveTo>
                  <a:lnTo>
                    <a:pt x="156316" y="79386"/>
                  </a:lnTo>
                  <a:lnTo>
                    <a:pt x="156316" y="0"/>
                  </a:lnTo>
                  <a:lnTo>
                    <a:pt x="312631" y="198464"/>
                  </a:lnTo>
                  <a:lnTo>
                    <a:pt x="156316" y="396928"/>
                  </a:lnTo>
                  <a:lnTo>
                    <a:pt x="156316" y="317542"/>
                  </a:lnTo>
                  <a:lnTo>
                    <a:pt x="0" y="317542"/>
                  </a:lnTo>
                  <a:lnTo>
                    <a:pt x="0" y="793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9387" rIns="93790" bIns="793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574447" y="3400961"/>
              <a:ext cx="1176085" cy="1080120"/>
            </a:xfrm>
            <a:custGeom>
              <a:avLst/>
              <a:gdLst>
                <a:gd name="connsiteX0" fmla="*/ 0 w 1176085"/>
                <a:gd name="connsiteY0" fmla="*/ 588043 h 1176085"/>
                <a:gd name="connsiteX1" fmla="*/ 172234 w 1176085"/>
                <a:gd name="connsiteY1" fmla="*/ 172234 h 1176085"/>
                <a:gd name="connsiteX2" fmla="*/ 588044 w 1176085"/>
                <a:gd name="connsiteY2" fmla="*/ 1 h 1176085"/>
                <a:gd name="connsiteX3" fmla="*/ 1003853 w 1176085"/>
                <a:gd name="connsiteY3" fmla="*/ 172235 h 1176085"/>
                <a:gd name="connsiteX4" fmla="*/ 1176086 w 1176085"/>
                <a:gd name="connsiteY4" fmla="*/ 588045 h 1176085"/>
                <a:gd name="connsiteX5" fmla="*/ 1003852 w 1176085"/>
                <a:gd name="connsiteY5" fmla="*/ 1003854 h 1176085"/>
                <a:gd name="connsiteX6" fmla="*/ 588043 w 1176085"/>
                <a:gd name="connsiteY6" fmla="*/ 1176088 h 1176085"/>
                <a:gd name="connsiteX7" fmla="*/ 172234 w 1176085"/>
                <a:gd name="connsiteY7" fmla="*/ 1003854 h 1176085"/>
                <a:gd name="connsiteX8" fmla="*/ 1 w 1176085"/>
                <a:gd name="connsiteY8" fmla="*/ 588044 h 1176085"/>
                <a:gd name="connsiteX9" fmla="*/ 0 w 1176085"/>
                <a:gd name="connsiteY9" fmla="*/ 588043 h 11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085" h="1176085">
                  <a:moveTo>
                    <a:pt x="0" y="588043"/>
                  </a:moveTo>
                  <a:cubicBezTo>
                    <a:pt x="0" y="432084"/>
                    <a:pt x="61955" y="282513"/>
                    <a:pt x="172234" y="172234"/>
                  </a:cubicBezTo>
                  <a:cubicBezTo>
                    <a:pt x="282514" y="61955"/>
                    <a:pt x="432085" y="1"/>
                    <a:pt x="588044" y="1"/>
                  </a:cubicBezTo>
                  <a:cubicBezTo>
                    <a:pt x="744003" y="1"/>
                    <a:pt x="893574" y="61956"/>
                    <a:pt x="1003853" y="172235"/>
                  </a:cubicBezTo>
                  <a:cubicBezTo>
                    <a:pt x="1114132" y="282515"/>
                    <a:pt x="1176086" y="432086"/>
                    <a:pt x="1176086" y="588045"/>
                  </a:cubicBezTo>
                  <a:cubicBezTo>
                    <a:pt x="1176086" y="744004"/>
                    <a:pt x="1114132" y="893575"/>
                    <a:pt x="1003852" y="1003854"/>
                  </a:cubicBezTo>
                  <a:cubicBezTo>
                    <a:pt x="893572" y="1114133"/>
                    <a:pt x="744001" y="1176088"/>
                    <a:pt x="588043" y="1176088"/>
                  </a:cubicBezTo>
                  <a:cubicBezTo>
                    <a:pt x="432084" y="1176088"/>
                    <a:pt x="282513" y="1114133"/>
                    <a:pt x="172234" y="1003854"/>
                  </a:cubicBezTo>
                  <a:cubicBezTo>
                    <a:pt x="61955" y="893574"/>
                    <a:pt x="0" y="744003"/>
                    <a:pt x="1" y="588044"/>
                  </a:cubicBezTo>
                  <a:lnTo>
                    <a:pt x="0" y="58804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24" tIns="181124" rIns="181124" bIns="181124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связная речь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7844595">
              <a:off x="2761458" y="2933578"/>
              <a:ext cx="584752" cy="212213"/>
            </a:xfrm>
            <a:custGeom>
              <a:avLst/>
              <a:gdLst>
                <a:gd name="connsiteX0" fmla="*/ 0 w 312631"/>
                <a:gd name="connsiteY0" fmla="*/ 79386 h 396928"/>
                <a:gd name="connsiteX1" fmla="*/ 156316 w 312631"/>
                <a:gd name="connsiteY1" fmla="*/ 79386 h 396928"/>
                <a:gd name="connsiteX2" fmla="*/ 156316 w 312631"/>
                <a:gd name="connsiteY2" fmla="*/ 0 h 396928"/>
                <a:gd name="connsiteX3" fmla="*/ 312631 w 312631"/>
                <a:gd name="connsiteY3" fmla="*/ 198464 h 396928"/>
                <a:gd name="connsiteX4" fmla="*/ 156316 w 312631"/>
                <a:gd name="connsiteY4" fmla="*/ 396928 h 396928"/>
                <a:gd name="connsiteX5" fmla="*/ 156316 w 312631"/>
                <a:gd name="connsiteY5" fmla="*/ 317542 h 396928"/>
                <a:gd name="connsiteX6" fmla="*/ 0 w 312631"/>
                <a:gd name="connsiteY6" fmla="*/ 317542 h 396928"/>
                <a:gd name="connsiteX7" fmla="*/ 0 w 312631"/>
                <a:gd name="connsiteY7" fmla="*/ 79386 h 39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1" h="396928">
                  <a:moveTo>
                    <a:pt x="0" y="79386"/>
                  </a:moveTo>
                  <a:lnTo>
                    <a:pt x="156316" y="79386"/>
                  </a:lnTo>
                  <a:lnTo>
                    <a:pt x="156316" y="0"/>
                  </a:lnTo>
                  <a:lnTo>
                    <a:pt x="312631" y="198464"/>
                  </a:lnTo>
                  <a:lnTo>
                    <a:pt x="156316" y="396928"/>
                  </a:lnTo>
                  <a:lnTo>
                    <a:pt x="156316" y="317542"/>
                  </a:lnTo>
                  <a:lnTo>
                    <a:pt x="0" y="317542"/>
                  </a:lnTo>
                  <a:lnTo>
                    <a:pt x="0" y="793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386" rIns="93788" bIns="793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ПИСЬМЕННАЯ РЕЧЬ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20659753">
            <a:off x="1299714" y="2040878"/>
            <a:ext cx="2232248" cy="11177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Пространственно-временные представления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20919695">
            <a:off x="3556167" y="2067749"/>
            <a:ext cx="395650" cy="445968"/>
          </a:xfrm>
          <a:custGeom>
            <a:avLst/>
            <a:gdLst>
              <a:gd name="connsiteX0" fmla="*/ 0 w 312631"/>
              <a:gd name="connsiteY0" fmla="*/ 79386 h 396928"/>
              <a:gd name="connsiteX1" fmla="*/ 156316 w 312631"/>
              <a:gd name="connsiteY1" fmla="*/ 79386 h 396928"/>
              <a:gd name="connsiteX2" fmla="*/ 156316 w 312631"/>
              <a:gd name="connsiteY2" fmla="*/ 0 h 396928"/>
              <a:gd name="connsiteX3" fmla="*/ 312631 w 312631"/>
              <a:gd name="connsiteY3" fmla="*/ 198464 h 396928"/>
              <a:gd name="connsiteX4" fmla="*/ 156316 w 312631"/>
              <a:gd name="connsiteY4" fmla="*/ 396928 h 396928"/>
              <a:gd name="connsiteX5" fmla="*/ 156316 w 312631"/>
              <a:gd name="connsiteY5" fmla="*/ 317542 h 396928"/>
              <a:gd name="connsiteX6" fmla="*/ 0 w 312631"/>
              <a:gd name="connsiteY6" fmla="*/ 317542 h 396928"/>
              <a:gd name="connsiteX7" fmla="*/ 0 w 312631"/>
              <a:gd name="connsiteY7" fmla="*/ 79386 h 3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31" h="396928">
                <a:moveTo>
                  <a:pt x="0" y="79386"/>
                </a:moveTo>
                <a:lnTo>
                  <a:pt x="156316" y="79386"/>
                </a:lnTo>
                <a:lnTo>
                  <a:pt x="156316" y="0"/>
                </a:lnTo>
                <a:lnTo>
                  <a:pt x="312631" y="198464"/>
                </a:lnTo>
                <a:lnTo>
                  <a:pt x="156316" y="396928"/>
                </a:lnTo>
                <a:lnTo>
                  <a:pt x="156316" y="317542"/>
                </a:lnTo>
                <a:lnTo>
                  <a:pt x="0" y="317542"/>
                </a:lnTo>
                <a:lnTo>
                  <a:pt x="0" y="7938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385" rIns="93789" bIns="79387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7030A0"/>
                </a:solidFill>
              </a:rPr>
              <a:t>Правильное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7030A0"/>
                </a:solidFill>
              </a:rPr>
              <a:t>звукопроизношение</a:t>
            </a:r>
            <a:r>
              <a:rPr lang="ru-RU" b="1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136904" cy="3489251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2400" dirty="0" smtClean="0"/>
              <a:t>На  седьмом  году  жизни  ваш  ребёнок  обязательно должен  </a:t>
            </a:r>
            <a:r>
              <a:rPr lang="ru-RU" sz="2400" u="sng" dirty="0" smtClean="0"/>
              <a:t>правильно  произносить  все  звуки</a:t>
            </a:r>
            <a:r>
              <a:rPr lang="ru-RU" sz="2400" dirty="0" smtClean="0"/>
              <a:t>  родного  языка,  фразы  - чётко  и  внятно,  различной  громкости и интонации. 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>
                <a:solidFill>
                  <a:srgbClr val="7030A0"/>
                </a:solidFill>
              </a:rPr>
              <a:t>Представление о звуковой системе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744416"/>
          </a:xfrm>
        </p:spPr>
        <p:txBody>
          <a:bodyPr/>
          <a:lstStyle/>
          <a:p>
            <a:r>
              <a:rPr lang="ru-RU" dirty="0" smtClean="0"/>
              <a:t>Уметь </a:t>
            </a:r>
            <a:r>
              <a:rPr lang="ru-RU" dirty="0"/>
              <a:t>различать звуки на слух </a:t>
            </a:r>
            <a:r>
              <a:rPr lang="ru-RU" dirty="0" smtClean="0"/>
              <a:t>(</a:t>
            </a:r>
            <a:r>
              <a:rPr lang="ru-RU" dirty="0"/>
              <a:t>фонематический слух), </a:t>
            </a:r>
            <a:endParaRPr lang="ru-RU" dirty="0" smtClean="0"/>
          </a:p>
          <a:p>
            <a:r>
              <a:rPr lang="ru-RU" dirty="0" smtClean="0"/>
              <a:t>уметь </a:t>
            </a:r>
            <a:r>
              <a:rPr lang="ru-RU" dirty="0"/>
              <a:t>определять первый, второй, третий и т.д. звук в слове (фонематический анализ), </a:t>
            </a:r>
            <a:endParaRPr lang="ru-RU" dirty="0" smtClean="0"/>
          </a:p>
          <a:p>
            <a:r>
              <a:rPr lang="ru-RU" dirty="0" smtClean="0"/>
              <a:t>уметь </a:t>
            </a:r>
            <a:r>
              <a:rPr lang="ru-RU" dirty="0"/>
              <a:t>самому придумывать слово на заданный звук (фонематические представления).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85184"/>
            <a:ext cx="2028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Акустическая дисграфия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Замена </a:t>
            </a:r>
            <a:r>
              <a:rPr lang="ru-RU" dirty="0"/>
              <a:t>букв, обозначающих близкие </a:t>
            </a:r>
            <a:r>
              <a:rPr lang="ru-RU" dirty="0" smtClean="0"/>
              <a:t>звуки </a:t>
            </a:r>
            <a:r>
              <a:rPr lang="ru-RU" b="1" i="1" dirty="0" smtClean="0"/>
              <a:t>(</a:t>
            </a:r>
            <a:r>
              <a:rPr lang="ru-RU" b="1" i="1" dirty="0" err="1" smtClean="0"/>
              <a:t>смотредь</a:t>
            </a:r>
            <a:r>
              <a:rPr lang="ru-RU" b="1" i="1" dirty="0" smtClean="0"/>
              <a:t>,</a:t>
            </a:r>
            <a:r>
              <a:rPr lang="ru-RU" b="1" i="1" dirty="0"/>
              <a:t> </a:t>
            </a:r>
            <a:r>
              <a:rPr lang="ru-RU" b="1" i="1" dirty="0" err="1" smtClean="0"/>
              <a:t>сутка</a:t>
            </a:r>
            <a:r>
              <a:rPr lang="ru-RU" b="1" i="1" dirty="0" smtClean="0"/>
              <a:t>,</a:t>
            </a:r>
            <a:r>
              <a:rPr lang="ru-RU" b="1" i="1" dirty="0"/>
              <a:t> </a:t>
            </a:r>
            <a:r>
              <a:rPr lang="ru-RU" b="1" i="1" dirty="0" err="1" smtClean="0"/>
              <a:t>палоход</a:t>
            </a:r>
            <a:r>
              <a:rPr lang="ru-RU" b="1" i="1" dirty="0" smtClean="0"/>
              <a:t>).</a:t>
            </a:r>
          </a:p>
          <a:p>
            <a:endParaRPr lang="ru-RU" b="1" i="1" dirty="0" smtClean="0"/>
          </a:p>
          <a:p>
            <a:r>
              <a:rPr lang="ru-RU" dirty="0" smtClean="0"/>
              <a:t>Ошибки</a:t>
            </a:r>
            <a:r>
              <a:rPr lang="ru-RU" dirty="0"/>
              <a:t>, характеризующиеся дефектом обозначения мягкости согласных, являются очень </a:t>
            </a:r>
            <a:r>
              <a:rPr lang="ru-RU" dirty="0" smtClean="0"/>
              <a:t>распространенными </a:t>
            </a:r>
            <a:r>
              <a:rPr lang="ru-RU" b="1" dirty="0" smtClean="0"/>
              <a:t>(</a:t>
            </a:r>
            <a:r>
              <a:rPr lang="ru-RU" b="1" i="1" dirty="0" err="1"/>
              <a:t>малчики</a:t>
            </a:r>
            <a:r>
              <a:rPr lang="ru-RU" b="1" i="1" dirty="0"/>
              <a:t> </a:t>
            </a:r>
            <a:r>
              <a:rPr lang="ru-RU" b="1" i="1" dirty="0" smtClean="0"/>
              <a:t>играли </a:t>
            </a:r>
            <a:r>
              <a:rPr lang="ru-RU" b="1" i="1" dirty="0"/>
              <a:t>в </a:t>
            </a:r>
            <a:r>
              <a:rPr lang="ru-RU" b="1" i="1" dirty="0" err="1" smtClean="0"/>
              <a:t>мачик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Слоговая структура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48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       Нарушение количества слогов:</a:t>
            </a:r>
          </a:p>
          <a:p>
            <a:pPr>
              <a:buNone/>
            </a:pPr>
            <a:r>
              <a:rPr lang="ru-RU" dirty="0" smtClean="0"/>
              <a:t>-     сокращение (пропуск) слога – </a:t>
            </a:r>
            <a:r>
              <a:rPr lang="ru-RU" b="1" dirty="0" smtClean="0">
                <a:solidFill>
                  <a:srgbClr val="FF0000"/>
                </a:solidFill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</a:rPr>
              <a:t>вопроводчик</a:t>
            </a:r>
            <a:r>
              <a:rPr lang="ru-RU" b="1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= “водопроводчик”,  опускание слогообразующей гласной </a:t>
            </a:r>
            <a:r>
              <a:rPr lang="ru-RU" b="1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“пинино” </a:t>
            </a:r>
            <a:r>
              <a:rPr lang="ru-RU" dirty="0" smtClean="0"/>
              <a:t>= “пианино”, -     увеличение числа слогов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каркавает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вместо «каркает» или за счет вставки гласных в стечения согласных – </a:t>
            </a:r>
            <a:r>
              <a:rPr lang="ru-RU" b="1" dirty="0" smtClean="0">
                <a:solidFill>
                  <a:srgbClr val="FF0000"/>
                </a:solidFill>
              </a:rPr>
              <a:t>“команата” </a:t>
            </a:r>
            <a:r>
              <a:rPr lang="ru-RU" dirty="0" smtClean="0"/>
              <a:t>= “комната”</a:t>
            </a:r>
          </a:p>
          <a:p>
            <a:pPr>
              <a:buNone/>
            </a:pPr>
            <a:r>
              <a:rPr lang="ru-RU" dirty="0" smtClean="0"/>
              <a:t>2.        Нарушение последовательности слогов в слове:</a:t>
            </a:r>
          </a:p>
          <a:p>
            <a:pPr>
              <a:buNone/>
            </a:pPr>
            <a:r>
              <a:rPr lang="ru-RU" dirty="0" smtClean="0"/>
              <a:t>-     перестановка слогов – </a:t>
            </a:r>
            <a:r>
              <a:rPr lang="ru-RU" b="1" dirty="0" smtClean="0">
                <a:solidFill>
                  <a:srgbClr val="FF0000"/>
                </a:solidFill>
              </a:rPr>
              <a:t>“деворе” </a:t>
            </a:r>
            <a:r>
              <a:rPr lang="ru-RU" dirty="0" smtClean="0"/>
              <a:t>= “дерево”,    перестановка звуков соседних слогов – </a:t>
            </a:r>
            <a:r>
              <a:rPr lang="ru-RU" b="1" dirty="0" smtClean="0">
                <a:solidFill>
                  <a:srgbClr val="FF0000"/>
                </a:solidFill>
              </a:rPr>
              <a:t>“хоровом” </a:t>
            </a:r>
            <a:r>
              <a:rPr lang="ru-RU" dirty="0" smtClean="0"/>
              <a:t>= “ворохом”</a:t>
            </a:r>
          </a:p>
          <a:p>
            <a:pPr>
              <a:buNone/>
            </a:pPr>
            <a:r>
              <a:rPr lang="ru-RU" dirty="0" smtClean="0"/>
              <a:t>3.        Искажение структуры отдельного слога:</a:t>
            </a:r>
          </a:p>
          <a:p>
            <a:pPr>
              <a:buNone/>
            </a:pPr>
            <a:r>
              <a:rPr lang="ru-RU" dirty="0" smtClean="0"/>
              <a:t>-     сокращение стечений согласных – </a:t>
            </a:r>
            <a:r>
              <a:rPr lang="ru-RU" b="1" dirty="0" smtClean="0">
                <a:solidFill>
                  <a:srgbClr val="FF0000"/>
                </a:solidFill>
              </a:rPr>
              <a:t>“тул”</a:t>
            </a:r>
            <a:r>
              <a:rPr lang="ru-RU" dirty="0" smtClean="0"/>
              <a:t> = “стул”, вставки согласных в слог – </a:t>
            </a:r>
            <a:r>
              <a:rPr lang="ru-RU" b="1" dirty="0" smtClean="0">
                <a:solidFill>
                  <a:srgbClr val="FF0000"/>
                </a:solidFill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</a:rPr>
              <a:t>серпарнтин</a:t>
            </a:r>
            <a:r>
              <a:rPr lang="ru-RU" b="1" dirty="0" smtClean="0">
                <a:solidFill>
                  <a:srgbClr val="FF0000"/>
                </a:solidFill>
              </a:rPr>
              <a:t>” </a:t>
            </a:r>
            <a:r>
              <a:rPr lang="ru-RU" dirty="0" smtClean="0"/>
              <a:t>= “серпантин”</a:t>
            </a:r>
          </a:p>
          <a:p>
            <a:pPr>
              <a:buNone/>
            </a:pPr>
            <a:r>
              <a:rPr lang="ru-RU" dirty="0" smtClean="0"/>
              <a:t>4.        Уподобление слогов – </a:t>
            </a:r>
            <a:r>
              <a:rPr lang="ru-RU" b="1" dirty="0" smtClean="0">
                <a:solidFill>
                  <a:srgbClr val="FF0000"/>
                </a:solidFill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</a:rPr>
              <a:t>кококосы</a:t>
            </a:r>
            <a:r>
              <a:rPr lang="ru-RU" b="1" dirty="0" smtClean="0">
                <a:solidFill>
                  <a:srgbClr val="FF0000"/>
                </a:solidFill>
              </a:rPr>
              <a:t> ”</a:t>
            </a:r>
            <a:r>
              <a:rPr lang="ru-RU" dirty="0" smtClean="0"/>
              <a:t> = “абрикосы”</a:t>
            </a:r>
          </a:p>
          <a:p>
            <a:pPr>
              <a:buNone/>
            </a:pPr>
            <a:r>
              <a:rPr lang="ru-RU" dirty="0" smtClean="0"/>
              <a:t>5.        Персеверации (циклический повтор, настойчивое воспроизведение):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    “били…</a:t>
            </a:r>
            <a:r>
              <a:rPr lang="ru-RU" b="1" dirty="0" err="1" smtClean="0">
                <a:solidFill>
                  <a:srgbClr val="FF0000"/>
                </a:solidFill>
              </a:rPr>
              <a:t>били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r>
              <a:rPr lang="ru-RU" b="1" dirty="0" err="1" smtClean="0">
                <a:solidFill>
                  <a:srgbClr val="FF0000"/>
                </a:solidFill>
              </a:rPr>
              <a:t>билитекарь</a:t>
            </a:r>
            <a:r>
              <a:rPr lang="ru-RU" b="1" dirty="0" smtClean="0">
                <a:solidFill>
                  <a:srgbClr val="FF0000"/>
                </a:solidFill>
              </a:rPr>
              <a:t>”</a:t>
            </a:r>
            <a:r>
              <a:rPr lang="ru-RU" dirty="0" smtClean="0"/>
              <a:t>+ “библиотекарь”</a:t>
            </a:r>
          </a:p>
          <a:p>
            <a:pPr>
              <a:buNone/>
            </a:pPr>
            <a:r>
              <a:rPr lang="ru-RU" dirty="0" smtClean="0"/>
              <a:t>6.        Антиципации (замена предшествующих звуков последующими): -     </a:t>
            </a:r>
            <a:r>
              <a:rPr lang="ru-RU" b="1" dirty="0" smtClean="0">
                <a:solidFill>
                  <a:srgbClr val="FF0000"/>
                </a:solidFill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</a:rPr>
              <a:t>тотоциклист</a:t>
            </a:r>
            <a:r>
              <a:rPr lang="ru-RU" b="1" dirty="0" smtClean="0">
                <a:solidFill>
                  <a:srgbClr val="FF0000"/>
                </a:solidFill>
              </a:rPr>
              <a:t>”</a:t>
            </a:r>
            <a:r>
              <a:rPr lang="ru-RU" dirty="0" smtClean="0"/>
              <a:t>=“мотоциклист”.</a:t>
            </a:r>
          </a:p>
          <a:p>
            <a:pPr>
              <a:buNone/>
            </a:pPr>
            <a:r>
              <a:rPr lang="ru-RU" dirty="0" smtClean="0"/>
              <a:t>7.        Контаминации (смешение слов)-     “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холодильнице</a:t>
            </a:r>
            <a:r>
              <a:rPr lang="ru-RU" b="1" dirty="0" smtClean="0">
                <a:solidFill>
                  <a:srgbClr val="FF0000"/>
                </a:solidFill>
              </a:rPr>
              <a:t>”</a:t>
            </a:r>
            <a:r>
              <a:rPr lang="ru-RU" dirty="0" smtClean="0"/>
              <a:t>= “</a:t>
            </a:r>
            <a:r>
              <a:rPr lang="ru-RU" dirty="0" err="1" smtClean="0"/>
              <a:t>в</a:t>
            </a:r>
            <a:r>
              <a:rPr lang="ru-RU" dirty="0" smtClean="0"/>
              <a:t> хлебнице и холодильнике”.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>
                <a:solidFill>
                  <a:schemeClr val="tx1"/>
                </a:solidFill>
              </a:rPr>
              <a:t>Дисграфия </a:t>
            </a:r>
            <a:r>
              <a:rPr lang="ru-RU" b="1" dirty="0">
                <a:solidFill>
                  <a:schemeClr val="tx1"/>
                </a:solidFill>
              </a:rPr>
              <a:t>на почве нарушения языкового анализа и синтеза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Ошибки </a:t>
            </a:r>
            <a:r>
              <a:rPr lang="ru-RU" dirty="0" err="1" smtClean="0"/>
              <a:t>выражаенные</a:t>
            </a:r>
            <a:r>
              <a:rPr lang="ru-RU" dirty="0" smtClean="0"/>
              <a:t> в искажении звукобуквенной и слоговой структур слова: пропусках и добавлениях букв, слогов; перестановках букв, слогов </a:t>
            </a:r>
            <a:r>
              <a:rPr lang="ru-RU" b="1" dirty="0" smtClean="0"/>
              <a:t>(</a:t>
            </a:r>
            <a:r>
              <a:rPr lang="ru-RU" b="1" i="1" dirty="0" smtClean="0"/>
              <a:t>полок </a:t>
            </a:r>
            <a:r>
              <a:rPr lang="ru-RU" i="1" dirty="0" smtClean="0"/>
              <a:t>вместо потолок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сбака</a:t>
            </a:r>
            <a:r>
              <a:rPr lang="ru-RU" b="1" i="1" dirty="0" smtClean="0"/>
              <a:t> </a:t>
            </a:r>
            <a:r>
              <a:rPr lang="ru-RU" i="1" dirty="0" smtClean="0"/>
              <a:t> вместо собака, </a:t>
            </a:r>
            <a:r>
              <a:rPr lang="ru-RU" b="1" i="1" dirty="0" err="1" smtClean="0"/>
              <a:t>поед</a:t>
            </a:r>
            <a:r>
              <a:rPr lang="ru-RU" b="1" i="1" dirty="0" smtClean="0"/>
              <a:t> </a:t>
            </a:r>
            <a:r>
              <a:rPr lang="ru-RU" i="1" dirty="0" smtClean="0"/>
              <a:t>вместо поезд; </a:t>
            </a:r>
            <a:r>
              <a:rPr lang="ru-RU" b="1" dirty="0" err="1" smtClean="0"/>
              <a:t>взук</a:t>
            </a:r>
            <a:r>
              <a:rPr lang="ru-RU" dirty="0" smtClean="0"/>
              <a:t> вместо звук, </a:t>
            </a:r>
            <a:r>
              <a:rPr lang="ru-RU" b="1" dirty="0" err="1" smtClean="0"/>
              <a:t>лезеный</a:t>
            </a:r>
            <a:r>
              <a:rPr lang="ru-RU" dirty="0" smtClean="0"/>
              <a:t> вместо зеленый; </a:t>
            </a:r>
            <a:r>
              <a:rPr lang="ru-RU" b="1" dirty="0" err="1" smtClean="0"/>
              <a:t>деревоо</a:t>
            </a:r>
            <a:r>
              <a:rPr lang="ru-RU" dirty="0" smtClean="0"/>
              <a:t> вместо дерево</a:t>
            </a:r>
            <a:r>
              <a:rPr lang="ru-RU" b="1" dirty="0" smtClean="0"/>
              <a:t>, </a:t>
            </a:r>
            <a:r>
              <a:rPr lang="ru-RU" b="1" dirty="0" err="1" smtClean="0"/>
              <a:t>обувовщик</a:t>
            </a:r>
            <a:r>
              <a:rPr lang="ru-RU" b="1" dirty="0" smtClean="0"/>
              <a:t> </a:t>
            </a:r>
            <a:r>
              <a:rPr lang="ru-RU" dirty="0" smtClean="0"/>
              <a:t>вместо обувщик</a:t>
            </a:r>
            <a:r>
              <a:rPr lang="ru-RU" b="1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Слитное написание слов (</a:t>
            </a:r>
            <a:r>
              <a:rPr lang="ru-RU" b="1" i="1" dirty="0" err="1" smtClean="0"/>
              <a:t>отецуехал</a:t>
            </a:r>
            <a:r>
              <a:rPr lang="ru-RU" dirty="0" smtClean="0"/>
              <a:t> </a:t>
            </a:r>
            <a:r>
              <a:rPr lang="ru-RU" i="1" dirty="0" smtClean="0"/>
              <a:t>вместо отец уехал</a:t>
            </a:r>
            <a:r>
              <a:rPr lang="ru-RU" dirty="0" smtClean="0"/>
              <a:t>), слияние частей двух слов в одно (</a:t>
            </a:r>
            <a:r>
              <a:rPr lang="ru-RU" b="1" i="1" dirty="0" err="1" smtClean="0"/>
              <a:t>птибечут</a:t>
            </a:r>
            <a:r>
              <a:rPr lang="ru-RU" dirty="0" smtClean="0"/>
              <a:t> </a:t>
            </a:r>
            <a:r>
              <a:rPr lang="ru-RU" i="1" dirty="0" smtClean="0"/>
              <a:t>вместо птицы щебечут), </a:t>
            </a:r>
            <a:r>
              <a:rPr lang="ru-RU" dirty="0" smtClean="0"/>
              <a:t>пропуски слов </a:t>
            </a:r>
            <a:r>
              <a:rPr lang="ru-RU" i="1" dirty="0" smtClean="0"/>
              <a:t>(</a:t>
            </a:r>
            <a:r>
              <a:rPr lang="ru-RU" b="1" i="1" dirty="0" smtClean="0"/>
              <a:t>тракторист трактор </a:t>
            </a:r>
            <a:r>
              <a:rPr lang="ru-RU" i="1" dirty="0" smtClean="0"/>
              <a:t>вместо тракторист чинил трактор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Увеличивайте словарный запас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116832"/>
          </a:xfrm>
        </p:spPr>
        <p:txBody>
          <a:bodyPr/>
          <a:lstStyle/>
          <a:p>
            <a:r>
              <a:rPr lang="ru-RU" dirty="0"/>
              <a:t>Помните, чем больше запас слов у ребенка, тем больше возможности с помощью речи выразить наиболее точно свои мысли и чувства.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301208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1704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240">
            <a:off x="6948264" y="1844824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91612">
            <a:off x="3418421" y="1800045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6047">
            <a:off x="4788024" y="1700808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7165">
            <a:off x="5912440" y="1712563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err="1" smtClean="0">
                <a:solidFill>
                  <a:schemeClr val="tx1"/>
                </a:solidFill>
              </a:rPr>
              <a:t>Аграмматическая</a:t>
            </a:r>
            <a:r>
              <a:rPr lang="ru-RU" b="1" dirty="0" smtClean="0">
                <a:solidFill>
                  <a:schemeClr val="tx1"/>
                </a:solidFill>
              </a:rPr>
              <a:t> дисграфия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колёсы</a:t>
            </a:r>
            <a:r>
              <a:rPr lang="ru-RU" dirty="0" smtClean="0"/>
              <a:t>», «</a:t>
            </a:r>
            <a:r>
              <a:rPr lang="ru-RU" dirty="0" err="1" smtClean="0"/>
              <a:t>хлебик</a:t>
            </a:r>
            <a:r>
              <a:rPr lang="ru-RU" dirty="0" smtClean="0"/>
              <a:t>», «</a:t>
            </a:r>
            <a:r>
              <a:rPr lang="ru-RU" dirty="0" err="1" smtClean="0"/>
              <a:t>кожевая</a:t>
            </a:r>
            <a:r>
              <a:rPr lang="ru-RU" dirty="0" smtClean="0"/>
              <a:t>», «ухи», «</a:t>
            </a:r>
            <a:r>
              <a:rPr lang="ru-RU" dirty="0" err="1" smtClean="0"/>
              <a:t>тигрывая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«окно грязная», «две </a:t>
            </a:r>
            <a:r>
              <a:rPr lang="ru-RU" dirty="0" err="1" smtClean="0"/>
              <a:t>ведры</a:t>
            </a:r>
            <a:r>
              <a:rPr lang="ru-RU" dirty="0" smtClean="0"/>
              <a:t>», «пять </a:t>
            </a:r>
            <a:r>
              <a:rPr lang="ru-RU" dirty="0" err="1" smtClean="0"/>
              <a:t>деревов</a:t>
            </a:r>
            <a:r>
              <a:rPr lang="ru-RU" dirty="0" smtClean="0"/>
              <a:t>», «хорошее зубы», «</a:t>
            </a:r>
            <a:r>
              <a:rPr lang="ru-RU" dirty="0" err="1" smtClean="0"/>
              <a:t>лошадное</a:t>
            </a:r>
            <a:r>
              <a:rPr lang="ru-RU" dirty="0" smtClean="0"/>
              <a:t> ухо», «</a:t>
            </a:r>
            <a:r>
              <a:rPr lang="ru-RU" dirty="0" err="1" smtClean="0"/>
              <a:t>львячья</a:t>
            </a:r>
            <a:r>
              <a:rPr lang="ru-RU" dirty="0" smtClean="0"/>
              <a:t> голова»</a:t>
            </a:r>
          </a:p>
          <a:p>
            <a:r>
              <a:rPr lang="ru-RU" dirty="0" smtClean="0"/>
              <a:t>«вырасти куст горошек», «ученик встал из стола», «по полю солнышко засветило».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650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Первичная адаптация</vt:lpstr>
      <vt:lpstr>ПИСЬМЕННАЯ РЕЧЬ</vt:lpstr>
      <vt:lpstr>Правильное звукопроизношение </vt:lpstr>
      <vt:lpstr>  Представление о звуковой системе языка</vt:lpstr>
      <vt:lpstr>Акустическая дисграфия </vt:lpstr>
      <vt:lpstr>Слоговая структура</vt:lpstr>
      <vt:lpstr> Дисграфия на почве нарушения языкового анализа и синтеза </vt:lpstr>
      <vt:lpstr>Увеличивайте словарный запас ребенка</vt:lpstr>
      <vt:lpstr> Аграмматическая дисграфия </vt:lpstr>
      <vt:lpstr>Четко ориентироваться в собственном теле и окружающем пространстве</vt:lpstr>
      <vt:lpstr>Временная ориентация</vt:lpstr>
      <vt:lpstr>Оптическая дисграфия</vt:lpstr>
      <vt:lpstr>Достаточно развитую связную речь</vt:lpstr>
      <vt:lpstr>привить ребенку любовь к чтению</vt:lpstr>
      <vt:lpstr>Успехов в школьной жизни!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первичной адаптации</dc:title>
  <dc:creator>User</dc:creator>
  <cp:lastModifiedBy>СОШ7</cp:lastModifiedBy>
  <cp:revision>20</cp:revision>
  <dcterms:created xsi:type="dcterms:W3CDTF">2014-09-14T17:57:59Z</dcterms:created>
  <dcterms:modified xsi:type="dcterms:W3CDTF">2022-01-12T09:38:10Z</dcterms:modified>
</cp:coreProperties>
</file>