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звукоп-е</c:v>
                </c:pt>
                <c:pt idx="1">
                  <c:v>фонем-е воспр-е</c:v>
                </c:pt>
                <c:pt idx="2">
                  <c:v>слоговая стр-ра</c:v>
                </c:pt>
                <c:pt idx="3">
                  <c:v>словарь</c:v>
                </c:pt>
                <c:pt idx="4">
                  <c:v>грамм. Строй</c:v>
                </c:pt>
                <c:pt idx="5">
                  <c:v>связная речь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65.790000000000006</c:v>
                </c:pt>
                <c:pt idx="1">
                  <c:v>52.63</c:v>
                </c:pt>
                <c:pt idx="2">
                  <c:v>72.73</c:v>
                </c:pt>
                <c:pt idx="3">
                  <c:v>55.26</c:v>
                </c:pt>
                <c:pt idx="4">
                  <c:v>52.63</c:v>
                </c:pt>
                <c:pt idx="5">
                  <c:v>63.16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звукоп-е</c:v>
                </c:pt>
                <c:pt idx="1">
                  <c:v>фонем-е воспр-е</c:v>
                </c:pt>
                <c:pt idx="2">
                  <c:v>слоговая стр-ра</c:v>
                </c:pt>
                <c:pt idx="3">
                  <c:v>словарь</c:v>
                </c:pt>
                <c:pt idx="4">
                  <c:v>грамм. Строй</c:v>
                </c:pt>
                <c:pt idx="5">
                  <c:v>связная речь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7504448"/>
        <c:axId val="447509936"/>
      </c:lineChart>
      <c:catAx>
        <c:axId val="447504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509936"/>
        <c:crosses val="autoZero"/>
        <c:auto val="1"/>
        <c:lblAlgn val="ctr"/>
        <c:lblOffset val="100"/>
        <c:noMultiLvlLbl val="0"/>
      </c:catAx>
      <c:valAx>
        <c:axId val="44750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50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ОНР</c:v>
                </c:pt>
                <c:pt idx="1">
                  <c:v>др. нарушения</c:v>
                </c:pt>
                <c:pt idx="2">
                  <c:v>ФФНР</c:v>
                </c:pt>
                <c:pt idx="3">
                  <c:v>ФНР</c:v>
                </c:pt>
                <c:pt idx="4">
                  <c:v>НПОЗ</c:v>
                </c:pt>
                <c:pt idx="5">
                  <c:v>возрастная норма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14.47</c:v>
                </c:pt>
                <c:pt idx="1">
                  <c:v>36.840000000000003</c:v>
                </c:pt>
                <c:pt idx="2">
                  <c:v>10.53</c:v>
                </c:pt>
                <c:pt idx="3">
                  <c:v>11.84</c:v>
                </c:pt>
                <c:pt idx="4">
                  <c:v>9.2100000000000009</c:v>
                </c:pt>
                <c:pt idx="5">
                  <c:v>17.11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6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8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8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6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0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8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9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4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6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D7D5-82D2-4072-A34A-B7682E8FAAB4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94FE9-D17C-4A8F-AFA1-2828F1B76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8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35000" y="745067"/>
            <a:ext cx="10930467" cy="555529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Итоги первичной адаптации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ysClr val="window" lastClr="FFFFFF"/>
                </a:solidFill>
                <a:latin typeface="Calibri"/>
              </a:rPr>
              <a:t>Логопедическое заключение по итогам обследования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400" y="519935"/>
            <a:ext cx="10515600" cy="13255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ПИСЬМЕННАЯ РЕЧЬ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1660364" y="2005988"/>
            <a:ext cx="8871272" cy="4852012"/>
            <a:chOff x="2574447" y="1456746"/>
            <a:chExt cx="4181794" cy="4852012"/>
          </a:xfrm>
        </p:grpSpPr>
        <p:sp>
          <p:nvSpPr>
            <p:cNvPr id="4" name="Полилиния 3"/>
            <p:cNvSpPr/>
            <p:nvPr/>
          </p:nvSpPr>
          <p:spPr>
            <a:xfrm>
              <a:off x="4346394" y="1456746"/>
              <a:ext cx="1098607" cy="1080120"/>
            </a:xfrm>
            <a:custGeom>
              <a:avLst/>
              <a:gdLst>
                <a:gd name="connsiteX0" fmla="*/ 0 w 1176085"/>
                <a:gd name="connsiteY0" fmla="*/ 588043 h 1176085"/>
                <a:gd name="connsiteX1" fmla="*/ 172234 w 1176085"/>
                <a:gd name="connsiteY1" fmla="*/ 172234 h 1176085"/>
                <a:gd name="connsiteX2" fmla="*/ 588044 w 1176085"/>
                <a:gd name="connsiteY2" fmla="*/ 1 h 1176085"/>
                <a:gd name="connsiteX3" fmla="*/ 1003853 w 1176085"/>
                <a:gd name="connsiteY3" fmla="*/ 172235 h 1176085"/>
                <a:gd name="connsiteX4" fmla="*/ 1176086 w 1176085"/>
                <a:gd name="connsiteY4" fmla="*/ 588045 h 1176085"/>
                <a:gd name="connsiteX5" fmla="*/ 1003852 w 1176085"/>
                <a:gd name="connsiteY5" fmla="*/ 1003854 h 1176085"/>
                <a:gd name="connsiteX6" fmla="*/ 588043 w 1176085"/>
                <a:gd name="connsiteY6" fmla="*/ 1176088 h 1176085"/>
                <a:gd name="connsiteX7" fmla="*/ 172234 w 1176085"/>
                <a:gd name="connsiteY7" fmla="*/ 1003854 h 1176085"/>
                <a:gd name="connsiteX8" fmla="*/ 1 w 1176085"/>
                <a:gd name="connsiteY8" fmla="*/ 588044 h 1176085"/>
                <a:gd name="connsiteX9" fmla="*/ 0 w 1176085"/>
                <a:gd name="connsiteY9" fmla="*/ 588043 h 117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6085" h="1176085">
                  <a:moveTo>
                    <a:pt x="0" y="588043"/>
                  </a:moveTo>
                  <a:cubicBezTo>
                    <a:pt x="0" y="432084"/>
                    <a:pt x="61955" y="282513"/>
                    <a:pt x="172234" y="172234"/>
                  </a:cubicBezTo>
                  <a:cubicBezTo>
                    <a:pt x="282514" y="61955"/>
                    <a:pt x="432085" y="1"/>
                    <a:pt x="588044" y="1"/>
                  </a:cubicBezTo>
                  <a:cubicBezTo>
                    <a:pt x="744003" y="1"/>
                    <a:pt x="893574" y="61956"/>
                    <a:pt x="1003853" y="172235"/>
                  </a:cubicBezTo>
                  <a:cubicBezTo>
                    <a:pt x="1114132" y="282515"/>
                    <a:pt x="1176086" y="432086"/>
                    <a:pt x="1176086" y="588045"/>
                  </a:cubicBezTo>
                  <a:cubicBezTo>
                    <a:pt x="1176086" y="744004"/>
                    <a:pt x="1114132" y="893575"/>
                    <a:pt x="1003852" y="1003854"/>
                  </a:cubicBezTo>
                  <a:cubicBezTo>
                    <a:pt x="893572" y="1114133"/>
                    <a:pt x="744001" y="1176088"/>
                    <a:pt x="588043" y="1176088"/>
                  </a:cubicBezTo>
                  <a:cubicBezTo>
                    <a:pt x="432084" y="1176088"/>
                    <a:pt x="282513" y="1114133"/>
                    <a:pt x="172234" y="1003854"/>
                  </a:cubicBezTo>
                  <a:cubicBezTo>
                    <a:pt x="61955" y="893574"/>
                    <a:pt x="0" y="744003"/>
                    <a:pt x="1" y="588044"/>
                  </a:cubicBezTo>
                  <a:lnTo>
                    <a:pt x="0" y="5880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124" tIns="181124" rIns="181124" bIns="181124" numCol="1" spcCol="1270" anchor="ctr" anchorCtr="0">
              <a:noAutofit/>
            </a:bodyPr>
            <a:lstStyle/>
            <a:p>
              <a:pPr lvl="0" algn="ctr" defTabSz="311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звукопроизношение</a:t>
              </a:r>
              <a:endParaRPr lang="ru-RU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 rot="1800000">
              <a:off x="5508335" y="1949003"/>
              <a:ext cx="312631" cy="396928"/>
            </a:xfrm>
            <a:custGeom>
              <a:avLst/>
              <a:gdLst>
                <a:gd name="connsiteX0" fmla="*/ 0 w 312631"/>
                <a:gd name="connsiteY0" fmla="*/ 79386 h 396928"/>
                <a:gd name="connsiteX1" fmla="*/ 156316 w 312631"/>
                <a:gd name="connsiteY1" fmla="*/ 79386 h 396928"/>
                <a:gd name="connsiteX2" fmla="*/ 156316 w 312631"/>
                <a:gd name="connsiteY2" fmla="*/ 0 h 396928"/>
                <a:gd name="connsiteX3" fmla="*/ 312631 w 312631"/>
                <a:gd name="connsiteY3" fmla="*/ 198464 h 396928"/>
                <a:gd name="connsiteX4" fmla="*/ 156316 w 312631"/>
                <a:gd name="connsiteY4" fmla="*/ 396928 h 396928"/>
                <a:gd name="connsiteX5" fmla="*/ 156316 w 312631"/>
                <a:gd name="connsiteY5" fmla="*/ 317542 h 396928"/>
                <a:gd name="connsiteX6" fmla="*/ 0 w 312631"/>
                <a:gd name="connsiteY6" fmla="*/ 317542 h 396928"/>
                <a:gd name="connsiteX7" fmla="*/ 0 w 312631"/>
                <a:gd name="connsiteY7" fmla="*/ 79386 h 3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631" h="396928">
                  <a:moveTo>
                    <a:pt x="0" y="79386"/>
                  </a:moveTo>
                  <a:lnTo>
                    <a:pt x="156316" y="79386"/>
                  </a:lnTo>
                  <a:lnTo>
                    <a:pt x="156316" y="0"/>
                  </a:lnTo>
                  <a:lnTo>
                    <a:pt x="312631" y="198464"/>
                  </a:lnTo>
                  <a:lnTo>
                    <a:pt x="156316" y="396928"/>
                  </a:lnTo>
                  <a:lnTo>
                    <a:pt x="156316" y="317542"/>
                  </a:lnTo>
                  <a:lnTo>
                    <a:pt x="0" y="317542"/>
                  </a:lnTo>
                  <a:lnTo>
                    <a:pt x="0" y="7938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9385" rIns="93788" bIns="79386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  <p:sp>
          <p:nvSpPr>
            <p:cNvPr id="6" name="Полилиния 5"/>
            <p:cNvSpPr/>
            <p:nvPr/>
          </p:nvSpPr>
          <p:spPr>
            <a:xfrm rot="1242492">
              <a:off x="5583144" y="2455482"/>
              <a:ext cx="1108357" cy="1176085"/>
            </a:xfrm>
            <a:custGeom>
              <a:avLst/>
              <a:gdLst>
                <a:gd name="connsiteX0" fmla="*/ 0 w 1176085"/>
                <a:gd name="connsiteY0" fmla="*/ 588043 h 1176085"/>
                <a:gd name="connsiteX1" fmla="*/ 172234 w 1176085"/>
                <a:gd name="connsiteY1" fmla="*/ 172234 h 1176085"/>
                <a:gd name="connsiteX2" fmla="*/ 588044 w 1176085"/>
                <a:gd name="connsiteY2" fmla="*/ 1 h 1176085"/>
                <a:gd name="connsiteX3" fmla="*/ 1003853 w 1176085"/>
                <a:gd name="connsiteY3" fmla="*/ 172235 h 1176085"/>
                <a:gd name="connsiteX4" fmla="*/ 1176086 w 1176085"/>
                <a:gd name="connsiteY4" fmla="*/ 588045 h 1176085"/>
                <a:gd name="connsiteX5" fmla="*/ 1003852 w 1176085"/>
                <a:gd name="connsiteY5" fmla="*/ 1003854 h 1176085"/>
                <a:gd name="connsiteX6" fmla="*/ 588043 w 1176085"/>
                <a:gd name="connsiteY6" fmla="*/ 1176088 h 1176085"/>
                <a:gd name="connsiteX7" fmla="*/ 172234 w 1176085"/>
                <a:gd name="connsiteY7" fmla="*/ 1003854 h 1176085"/>
                <a:gd name="connsiteX8" fmla="*/ 1 w 1176085"/>
                <a:gd name="connsiteY8" fmla="*/ 588044 h 1176085"/>
                <a:gd name="connsiteX9" fmla="*/ 0 w 1176085"/>
                <a:gd name="connsiteY9" fmla="*/ 588043 h 117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6085" h="1176085">
                  <a:moveTo>
                    <a:pt x="0" y="588043"/>
                  </a:moveTo>
                  <a:cubicBezTo>
                    <a:pt x="0" y="432084"/>
                    <a:pt x="61955" y="282513"/>
                    <a:pt x="172234" y="172234"/>
                  </a:cubicBezTo>
                  <a:cubicBezTo>
                    <a:pt x="282514" y="61955"/>
                    <a:pt x="432085" y="1"/>
                    <a:pt x="588044" y="1"/>
                  </a:cubicBezTo>
                  <a:cubicBezTo>
                    <a:pt x="744003" y="1"/>
                    <a:pt x="893574" y="61956"/>
                    <a:pt x="1003853" y="172235"/>
                  </a:cubicBezTo>
                  <a:cubicBezTo>
                    <a:pt x="1114132" y="282515"/>
                    <a:pt x="1176086" y="432086"/>
                    <a:pt x="1176086" y="588045"/>
                  </a:cubicBezTo>
                  <a:cubicBezTo>
                    <a:pt x="1176086" y="744004"/>
                    <a:pt x="1114132" y="893575"/>
                    <a:pt x="1003852" y="1003854"/>
                  </a:cubicBezTo>
                  <a:cubicBezTo>
                    <a:pt x="893572" y="1114133"/>
                    <a:pt x="744001" y="1176088"/>
                    <a:pt x="588043" y="1176088"/>
                  </a:cubicBezTo>
                  <a:cubicBezTo>
                    <a:pt x="432084" y="1176088"/>
                    <a:pt x="282513" y="1114133"/>
                    <a:pt x="172234" y="1003854"/>
                  </a:cubicBezTo>
                  <a:cubicBezTo>
                    <a:pt x="61955" y="893574"/>
                    <a:pt x="0" y="744003"/>
                    <a:pt x="1" y="588044"/>
                  </a:cubicBezTo>
                  <a:lnTo>
                    <a:pt x="0" y="588043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124" tIns="181124" rIns="181124" bIns="181124" numCol="1" spcCol="1270" anchor="ctr" anchorCtr="0">
              <a:noAutofit/>
            </a:bodyPr>
            <a:lstStyle/>
            <a:p>
              <a:pPr lvl="0" algn="ctr" defTabSz="311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фонематическое восприятие</a:t>
              </a:r>
              <a:endParaRPr lang="ru-RU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 rot="5400000">
              <a:off x="5841745" y="3917586"/>
              <a:ext cx="475462" cy="219484"/>
            </a:xfrm>
            <a:custGeom>
              <a:avLst/>
              <a:gdLst>
                <a:gd name="connsiteX0" fmla="*/ 0 w 312631"/>
                <a:gd name="connsiteY0" fmla="*/ 79386 h 396928"/>
                <a:gd name="connsiteX1" fmla="*/ 156316 w 312631"/>
                <a:gd name="connsiteY1" fmla="*/ 79386 h 396928"/>
                <a:gd name="connsiteX2" fmla="*/ 156316 w 312631"/>
                <a:gd name="connsiteY2" fmla="*/ 0 h 396928"/>
                <a:gd name="connsiteX3" fmla="*/ 312631 w 312631"/>
                <a:gd name="connsiteY3" fmla="*/ 198464 h 396928"/>
                <a:gd name="connsiteX4" fmla="*/ 156316 w 312631"/>
                <a:gd name="connsiteY4" fmla="*/ 396928 h 396928"/>
                <a:gd name="connsiteX5" fmla="*/ 156316 w 312631"/>
                <a:gd name="connsiteY5" fmla="*/ 317542 h 396928"/>
                <a:gd name="connsiteX6" fmla="*/ 0 w 312631"/>
                <a:gd name="connsiteY6" fmla="*/ 317542 h 396928"/>
                <a:gd name="connsiteX7" fmla="*/ 0 w 312631"/>
                <a:gd name="connsiteY7" fmla="*/ 79386 h 3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631" h="396928">
                  <a:moveTo>
                    <a:pt x="0" y="79386"/>
                  </a:moveTo>
                  <a:lnTo>
                    <a:pt x="156316" y="79386"/>
                  </a:lnTo>
                  <a:lnTo>
                    <a:pt x="156316" y="0"/>
                  </a:lnTo>
                  <a:lnTo>
                    <a:pt x="312631" y="198464"/>
                  </a:lnTo>
                  <a:lnTo>
                    <a:pt x="156316" y="396928"/>
                  </a:lnTo>
                  <a:lnTo>
                    <a:pt x="156316" y="317542"/>
                  </a:lnTo>
                  <a:lnTo>
                    <a:pt x="0" y="317542"/>
                  </a:lnTo>
                  <a:lnTo>
                    <a:pt x="0" y="7938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9385" rIns="93789" bIns="79387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  <p:sp>
          <p:nvSpPr>
            <p:cNvPr id="8" name="Полилиния 7"/>
            <p:cNvSpPr/>
            <p:nvPr/>
          </p:nvSpPr>
          <p:spPr>
            <a:xfrm rot="20679581">
              <a:off x="5580156" y="4249695"/>
              <a:ext cx="1176085" cy="1176085"/>
            </a:xfrm>
            <a:custGeom>
              <a:avLst/>
              <a:gdLst>
                <a:gd name="connsiteX0" fmla="*/ 0 w 1176085"/>
                <a:gd name="connsiteY0" fmla="*/ 588043 h 1176085"/>
                <a:gd name="connsiteX1" fmla="*/ 172234 w 1176085"/>
                <a:gd name="connsiteY1" fmla="*/ 172234 h 1176085"/>
                <a:gd name="connsiteX2" fmla="*/ 588044 w 1176085"/>
                <a:gd name="connsiteY2" fmla="*/ 1 h 1176085"/>
                <a:gd name="connsiteX3" fmla="*/ 1003853 w 1176085"/>
                <a:gd name="connsiteY3" fmla="*/ 172235 h 1176085"/>
                <a:gd name="connsiteX4" fmla="*/ 1176086 w 1176085"/>
                <a:gd name="connsiteY4" fmla="*/ 588045 h 1176085"/>
                <a:gd name="connsiteX5" fmla="*/ 1003852 w 1176085"/>
                <a:gd name="connsiteY5" fmla="*/ 1003854 h 1176085"/>
                <a:gd name="connsiteX6" fmla="*/ 588043 w 1176085"/>
                <a:gd name="connsiteY6" fmla="*/ 1176088 h 1176085"/>
                <a:gd name="connsiteX7" fmla="*/ 172234 w 1176085"/>
                <a:gd name="connsiteY7" fmla="*/ 1003854 h 1176085"/>
                <a:gd name="connsiteX8" fmla="*/ 1 w 1176085"/>
                <a:gd name="connsiteY8" fmla="*/ 588044 h 1176085"/>
                <a:gd name="connsiteX9" fmla="*/ 0 w 1176085"/>
                <a:gd name="connsiteY9" fmla="*/ 588043 h 117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6085" h="1176085">
                  <a:moveTo>
                    <a:pt x="0" y="588043"/>
                  </a:moveTo>
                  <a:cubicBezTo>
                    <a:pt x="0" y="432084"/>
                    <a:pt x="61955" y="282513"/>
                    <a:pt x="172234" y="172234"/>
                  </a:cubicBezTo>
                  <a:cubicBezTo>
                    <a:pt x="282514" y="61955"/>
                    <a:pt x="432085" y="1"/>
                    <a:pt x="588044" y="1"/>
                  </a:cubicBezTo>
                  <a:cubicBezTo>
                    <a:pt x="744003" y="1"/>
                    <a:pt x="893574" y="61956"/>
                    <a:pt x="1003853" y="172235"/>
                  </a:cubicBezTo>
                  <a:cubicBezTo>
                    <a:pt x="1114132" y="282515"/>
                    <a:pt x="1176086" y="432086"/>
                    <a:pt x="1176086" y="588045"/>
                  </a:cubicBezTo>
                  <a:cubicBezTo>
                    <a:pt x="1176086" y="744004"/>
                    <a:pt x="1114132" y="893575"/>
                    <a:pt x="1003852" y="1003854"/>
                  </a:cubicBezTo>
                  <a:cubicBezTo>
                    <a:pt x="893572" y="1114133"/>
                    <a:pt x="744001" y="1176088"/>
                    <a:pt x="588043" y="1176088"/>
                  </a:cubicBezTo>
                  <a:cubicBezTo>
                    <a:pt x="432084" y="1176088"/>
                    <a:pt x="282513" y="1114133"/>
                    <a:pt x="172234" y="1003854"/>
                  </a:cubicBezTo>
                  <a:cubicBezTo>
                    <a:pt x="61955" y="893574"/>
                    <a:pt x="0" y="744003"/>
                    <a:pt x="1" y="588044"/>
                  </a:cubicBezTo>
                  <a:lnTo>
                    <a:pt x="0" y="588043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124" tIns="181124" rIns="181124" bIns="181124" numCol="1" spcCol="1270" anchor="ctr" anchorCtr="0">
              <a:noAutofit/>
            </a:bodyPr>
            <a:lstStyle/>
            <a:p>
              <a:pPr lvl="0" algn="ctr" defTabSz="311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слоговая структура </a:t>
              </a:r>
              <a:endParaRPr lang="ru-RU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 rot="19800000">
              <a:off x="5472896" y="5549403"/>
              <a:ext cx="312632" cy="396929"/>
            </a:xfrm>
            <a:custGeom>
              <a:avLst/>
              <a:gdLst>
                <a:gd name="connsiteX0" fmla="*/ 0 w 312631"/>
                <a:gd name="connsiteY0" fmla="*/ 79386 h 396928"/>
                <a:gd name="connsiteX1" fmla="*/ 156316 w 312631"/>
                <a:gd name="connsiteY1" fmla="*/ 79386 h 396928"/>
                <a:gd name="connsiteX2" fmla="*/ 156316 w 312631"/>
                <a:gd name="connsiteY2" fmla="*/ 0 h 396928"/>
                <a:gd name="connsiteX3" fmla="*/ 312631 w 312631"/>
                <a:gd name="connsiteY3" fmla="*/ 198464 h 396928"/>
                <a:gd name="connsiteX4" fmla="*/ 156316 w 312631"/>
                <a:gd name="connsiteY4" fmla="*/ 396928 h 396928"/>
                <a:gd name="connsiteX5" fmla="*/ 156316 w 312631"/>
                <a:gd name="connsiteY5" fmla="*/ 317542 h 396928"/>
                <a:gd name="connsiteX6" fmla="*/ 0 w 312631"/>
                <a:gd name="connsiteY6" fmla="*/ 317542 h 396928"/>
                <a:gd name="connsiteX7" fmla="*/ 0 w 312631"/>
                <a:gd name="connsiteY7" fmla="*/ 79386 h 3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631" h="396928">
                  <a:moveTo>
                    <a:pt x="312631" y="317542"/>
                  </a:moveTo>
                  <a:lnTo>
                    <a:pt x="156315" y="317542"/>
                  </a:lnTo>
                  <a:lnTo>
                    <a:pt x="156315" y="396928"/>
                  </a:lnTo>
                  <a:lnTo>
                    <a:pt x="0" y="198464"/>
                  </a:lnTo>
                  <a:lnTo>
                    <a:pt x="156315" y="0"/>
                  </a:lnTo>
                  <a:lnTo>
                    <a:pt x="156315" y="79386"/>
                  </a:lnTo>
                  <a:lnTo>
                    <a:pt x="312631" y="79386"/>
                  </a:lnTo>
                  <a:lnTo>
                    <a:pt x="312631" y="3175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788" tIns="79386" rIns="1" bIns="79386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369348" y="5132673"/>
              <a:ext cx="1116450" cy="1176085"/>
            </a:xfrm>
            <a:custGeom>
              <a:avLst/>
              <a:gdLst>
                <a:gd name="connsiteX0" fmla="*/ 0 w 1176085"/>
                <a:gd name="connsiteY0" fmla="*/ 588043 h 1176085"/>
                <a:gd name="connsiteX1" fmla="*/ 172234 w 1176085"/>
                <a:gd name="connsiteY1" fmla="*/ 172234 h 1176085"/>
                <a:gd name="connsiteX2" fmla="*/ 588044 w 1176085"/>
                <a:gd name="connsiteY2" fmla="*/ 1 h 1176085"/>
                <a:gd name="connsiteX3" fmla="*/ 1003853 w 1176085"/>
                <a:gd name="connsiteY3" fmla="*/ 172235 h 1176085"/>
                <a:gd name="connsiteX4" fmla="*/ 1176086 w 1176085"/>
                <a:gd name="connsiteY4" fmla="*/ 588045 h 1176085"/>
                <a:gd name="connsiteX5" fmla="*/ 1003852 w 1176085"/>
                <a:gd name="connsiteY5" fmla="*/ 1003854 h 1176085"/>
                <a:gd name="connsiteX6" fmla="*/ 588043 w 1176085"/>
                <a:gd name="connsiteY6" fmla="*/ 1176088 h 1176085"/>
                <a:gd name="connsiteX7" fmla="*/ 172234 w 1176085"/>
                <a:gd name="connsiteY7" fmla="*/ 1003854 h 1176085"/>
                <a:gd name="connsiteX8" fmla="*/ 1 w 1176085"/>
                <a:gd name="connsiteY8" fmla="*/ 588044 h 1176085"/>
                <a:gd name="connsiteX9" fmla="*/ 0 w 1176085"/>
                <a:gd name="connsiteY9" fmla="*/ 588043 h 117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6085" h="1176085">
                  <a:moveTo>
                    <a:pt x="0" y="588043"/>
                  </a:moveTo>
                  <a:cubicBezTo>
                    <a:pt x="0" y="432084"/>
                    <a:pt x="61955" y="282513"/>
                    <a:pt x="172234" y="172234"/>
                  </a:cubicBezTo>
                  <a:cubicBezTo>
                    <a:pt x="282514" y="61955"/>
                    <a:pt x="432085" y="1"/>
                    <a:pt x="588044" y="1"/>
                  </a:cubicBezTo>
                  <a:cubicBezTo>
                    <a:pt x="744003" y="1"/>
                    <a:pt x="893574" y="61956"/>
                    <a:pt x="1003853" y="172235"/>
                  </a:cubicBezTo>
                  <a:cubicBezTo>
                    <a:pt x="1114132" y="282515"/>
                    <a:pt x="1176086" y="432086"/>
                    <a:pt x="1176086" y="588045"/>
                  </a:cubicBezTo>
                  <a:cubicBezTo>
                    <a:pt x="1176086" y="744004"/>
                    <a:pt x="1114132" y="893575"/>
                    <a:pt x="1003852" y="1003854"/>
                  </a:cubicBezTo>
                  <a:cubicBezTo>
                    <a:pt x="893572" y="1114133"/>
                    <a:pt x="744001" y="1176088"/>
                    <a:pt x="588043" y="1176088"/>
                  </a:cubicBezTo>
                  <a:cubicBezTo>
                    <a:pt x="432084" y="1176088"/>
                    <a:pt x="282513" y="1114133"/>
                    <a:pt x="172234" y="1003854"/>
                  </a:cubicBezTo>
                  <a:cubicBezTo>
                    <a:pt x="61955" y="893574"/>
                    <a:pt x="0" y="744003"/>
                    <a:pt x="1" y="588044"/>
                  </a:cubicBezTo>
                  <a:lnTo>
                    <a:pt x="0" y="588043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124" tIns="181124" rIns="181124" bIns="181124" numCol="1" spcCol="1270" anchor="ctr" anchorCtr="0">
              <a:noAutofit/>
            </a:bodyPr>
            <a:lstStyle/>
            <a:p>
              <a:pPr lvl="0" algn="ctr" defTabSz="311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словарь</a:t>
              </a:r>
              <a:endParaRPr lang="ru-RU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 rot="586062">
              <a:off x="4054974" y="5752807"/>
              <a:ext cx="312632" cy="396929"/>
            </a:xfrm>
            <a:custGeom>
              <a:avLst/>
              <a:gdLst>
                <a:gd name="connsiteX0" fmla="*/ 0 w 312631"/>
                <a:gd name="connsiteY0" fmla="*/ 79386 h 396928"/>
                <a:gd name="connsiteX1" fmla="*/ 156316 w 312631"/>
                <a:gd name="connsiteY1" fmla="*/ 79386 h 396928"/>
                <a:gd name="connsiteX2" fmla="*/ 156316 w 312631"/>
                <a:gd name="connsiteY2" fmla="*/ 0 h 396928"/>
                <a:gd name="connsiteX3" fmla="*/ 312631 w 312631"/>
                <a:gd name="connsiteY3" fmla="*/ 198464 h 396928"/>
                <a:gd name="connsiteX4" fmla="*/ 156316 w 312631"/>
                <a:gd name="connsiteY4" fmla="*/ 396928 h 396928"/>
                <a:gd name="connsiteX5" fmla="*/ 156316 w 312631"/>
                <a:gd name="connsiteY5" fmla="*/ 317542 h 396928"/>
                <a:gd name="connsiteX6" fmla="*/ 0 w 312631"/>
                <a:gd name="connsiteY6" fmla="*/ 317542 h 396928"/>
                <a:gd name="connsiteX7" fmla="*/ 0 w 312631"/>
                <a:gd name="connsiteY7" fmla="*/ 79386 h 3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631" h="396928">
                  <a:moveTo>
                    <a:pt x="312631" y="317542"/>
                  </a:moveTo>
                  <a:lnTo>
                    <a:pt x="156315" y="317542"/>
                  </a:lnTo>
                  <a:lnTo>
                    <a:pt x="156315" y="396928"/>
                  </a:lnTo>
                  <a:lnTo>
                    <a:pt x="0" y="198464"/>
                  </a:lnTo>
                  <a:lnTo>
                    <a:pt x="156315" y="0"/>
                  </a:lnTo>
                  <a:lnTo>
                    <a:pt x="156315" y="79386"/>
                  </a:lnTo>
                  <a:lnTo>
                    <a:pt x="312631" y="79386"/>
                  </a:lnTo>
                  <a:lnTo>
                    <a:pt x="312631" y="31754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789" tIns="79387" rIns="0" bIns="7938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  <p:sp>
          <p:nvSpPr>
            <p:cNvPr id="12" name="Полилиния 11"/>
            <p:cNvSpPr/>
            <p:nvPr/>
          </p:nvSpPr>
          <p:spPr>
            <a:xfrm rot="685087">
              <a:off x="3024177" y="4916152"/>
              <a:ext cx="1051289" cy="1152128"/>
            </a:xfrm>
            <a:custGeom>
              <a:avLst/>
              <a:gdLst>
                <a:gd name="connsiteX0" fmla="*/ 0 w 1176085"/>
                <a:gd name="connsiteY0" fmla="*/ 588043 h 1176085"/>
                <a:gd name="connsiteX1" fmla="*/ 172234 w 1176085"/>
                <a:gd name="connsiteY1" fmla="*/ 172234 h 1176085"/>
                <a:gd name="connsiteX2" fmla="*/ 588044 w 1176085"/>
                <a:gd name="connsiteY2" fmla="*/ 1 h 1176085"/>
                <a:gd name="connsiteX3" fmla="*/ 1003853 w 1176085"/>
                <a:gd name="connsiteY3" fmla="*/ 172235 h 1176085"/>
                <a:gd name="connsiteX4" fmla="*/ 1176086 w 1176085"/>
                <a:gd name="connsiteY4" fmla="*/ 588045 h 1176085"/>
                <a:gd name="connsiteX5" fmla="*/ 1003852 w 1176085"/>
                <a:gd name="connsiteY5" fmla="*/ 1003854 h 1176085"/>
                <a:gd name="connsiteX6" fmla="*/ 588043 w 1176085"/>
                <a:gd name="connsiteY6" fmla="*/ 1176088 h 1176085"/>
                <a:gd name="connsiteX7" fmla="*/ 172234 w 1176085"/>
                <a:gd name="connsiteY7" fmla="*/ 1003854 h 1176085"/>
                <a:gd name="connsiteX8" fmla="*/ 1 w 1176085"/>
                <a:gd name="connsiteY8" fmla="*/ 588044 h 1176085"/>
                <a:gd name="connsiteX9" fmla="*/ 0 w 1176085"/>
                <a:gd name="connsiteY9" fmla="*/ 588043 h 117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6085" h="1176085">
                  <a:moveTo>
                    <a:pt x="0" y="588043"/>
                  </a:moveTo>
                  <a:cubicBezTo>
                    <a:pt x="0" y="432084"/>
                    <a:pt x="61955" y="282513"/>
                    <a:pt x="172234" y="172234"/>
                  </a:cubicBezTo>
                  <a:cubicBezTo>
                    <a:pt x="282514" y="61955"/>
                    <a:pt x="432085" y="1"/>
                    <a:pt x="588044" y="1"/>
                  </a:cubicBezTo>
                  <a:cubicBezTo>
                    <a:pt x="744003" y="1"/>
                    <a:pt x="893574" y="61956"/>
                    <a:pt x="1003853" y="172235"/>
                  </a:cubicBezTo>
                  <a:cubicBezTo>
                    <a:pt x="1114132" y="282515"/>
                    <a:pt x="1176086" y="432086"/>
                    <a:pt x="1176086" y="588045"/>
                  </a:cubicBezTo>
                  <a:cubicBezTo>
                    <a:pt x="1176086" y="744004"/>
                    <a:pt x="1114132" y="893575"/>
                    <a:pt x="1003852" y="1003854"/>
                  </a:cubicBezTo>
                  <a:cubicBezTo>
                    <a:pt x="893572" y="1114133"/>
                    <a:pt x="744001" y="1176088"/>
                    <a:pt x="588043" y="1176088"/>
                  </a:cubicBezTo>
                  <a:cubicBezTo>
                    <a:pt x="432084" y="1176088"/>
                    <a:pt x="282513" y="1114133"/>
                    <a:pt x="172234" y="1003854"/>
                  </a:cubicBezTo>
                  <a:cubicBezTo>
                    <a:pt x="61955" y="893574"/>
                    <a:pt x="0" y="744003"/>
                    <a:pt x="1" y="588044"/>
                  </a:cubicBezTo>
                  <a:lnTo>
                    <a:pt x="0" y="58804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124" tIns="181124" rIns="181124" bIns="181124" numCol="1" spcCol="1270" anchor="ctr" anchorCtr="0">
              <a:noAutofit/>
            </a:bodyPr>
            <a:lstStyle/>
            <a:p>
              <a:pPr lvl="0" algn="ctr" defTabSz="311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грамматический строй</a:t>
              </a:r>
              <a:endParaRPr lang="ru-RU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 rot="16200000">
              <a:off x="2907727" y="4573069"/>
              <a:ext cx="432049" cy="248073"/>
            </a:xfrm>
            <a:custGeom>
              <a:avLst/>
              <a:gdLst>
                <a:gd name="connsiteX0" fmla="*/ 0 w 312631"/>
                <a:gd name="connsiteY0" fmla="*/ 79386 h 396928"/>
                <a:gd name="connsiteX1" fmla="*/ 156316 w 312631"/>
                <a:gd name="connsiteY1" fmla="*/ 79386 h 396928"/>
                <a:gd name="connsiteX2" fmla="*/ 156316 w 312631"/>
                <a:gd name="connsiteY2" fmla="*/ 0 h 396928"/>
                <a:gd name="connsiteX3" fmla="*/ 312631 w 312631"/>
                <a:gd name="connsiteY3" fmla="*/ 198464 h 396928"/>
                <a:gd name="connsiteX4" fmla="*/ 156316 w 312631"/>
                <a:gd name="connsiteY4" fmla="*/ 396928 h 396928"/>
                <a:gd name="connsiteX5" fmla="*/ 156316 w 312631"/>
                <a:gd name="connsiteY5" fmla="*/ 317542 h 396928"/>
                <a:gd name="connsiteX6" fmla="*/ 0 w 312631"/>
                <a:gd name="connsiteY6" fmla="*/ 317542 h 396928"/>
                <a:gd name="connsiteX7" fmla="*/ 0 w 312631"/>
                <a:gd name="connsiteY7" fmla="*/ 79386 h 3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631" h="396928">
                  <a:moveTo>
                    <a:pt x="0" y="79386"/>
                  </a:moveTo>
                  <a:lnTo>
                    <a:pt x="156316" y="79386"/>
                  </a:lnTo>
                  <a:lnTo>
                    <a:pt x="156316" y="0"/>
                  </a:lnTo>
                  <a:lnTo>
                    <a:pt x="312631" y="198464"/>
                  </a:lnTo>
                  <a:lnTo>
                    <a:pt x="156316" y="396928"/>
                  </a:lnTo>
                  <a:lnTo>
                    <a:pt x="156316" y="317542"/>
                  </a:lnTo>
                  <a:lnTo>
                    <a:pt x="0" y="317542"/>
                  </a:lnTo>
                  <a:lnTo>
                    <a:pt x="0" y="7938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9387" rIns="93790" bIns="7938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574447" y="3400961"/>
              <a:ext cx="1176085" cy="1080120"/>
            </a:xfrm>
            <a:custGeom>
              <a:avLst/>
              <a:gdLst>
                <a:gd name="connsiteX0" fmla="*/ 0 w 1176085"/>
                <a:gd name="connsiteY0" fmla="*/ 588043 h 1176085"/>
                <a:gd name="connsiteX1" fmla="*/ 172234 w 1176085"/>
                <a:gd name="connsiteY1" fmla="*/ 172234 h 1176085"/>
                <a:gd name="connsiteX2" fmla="*/ 588044 w 1176085"/>
                <a:gd name="connsiteY2" fmla="*/ 1 h 1176085"/>
                <a:gd name="connsiteX3" fmla="*/ 1003853 w 1176085"/>
                <a:gd name="connsiteY3" fmla="*/ 172235 h 1176085"/>
                <a:gd name="connsiteX4" fmla="*/ 1176086 w 1176085"/>
                <a:gd name="connsiteY4" fmla="*/ 588045 h 1176085"/>
                <a:gd name="connsiteX5" fmla="*/ 1003852 w 1176085"/>
                <a:gd name="connsiteY5" fmla="*/ 1003854 h 1176085"/>
                <a:gd name="connsiteX6" fmla="*/ 588043 w 1176085"/>
                <a:gd name="connsiteY6" fmla="*/ 1176088 h 1176085"/>
                <a:gd name="connsiteX7" fmla="*/ 172234 w 1176085"/>
                <a:gd name="connsiteY7" fmla="*/ 1003854 h 1176085"/>
                <a:gd name="connsiteX8" fmla="*/ 1 w 1176085"/>
                <a:gd name="connsiteY8" fmla="*/ 588044 h 1176085"/>
                <a:gd name="connsiteX9" fmla="*/ 0 w 1176085"/>
                <a:gd name="connsiteY9" fmla="*/ 588043 h 1176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6085" h="1176085">
                  <a:moveTo>
                    <a:pt x="0" y="588043"/>
                  </a:moveTo>
                  <a:cubicBezTo>
                    <a:pt x="0" y="432084"/>
                    <a:pt x="61955" y="282513"/>
                    <a:pt x="172234" y="172234"/>
                  </a:cubicBezTo>
                  <a:cubicBezTo>
                    <a:pt x="282514" y="61955"/>
                    <a:pt x="432085" y="1"/>
                    <a:pt x="588044" y="1"/>
                  </a:cubicBezTo>
                  <a:cubicBezTo>
                    <a:pt x="744003" y="1"/>
                    <a:pt x="893574" y="61956"/>
                    <a:pt x="1003853" y="172235"/>
                  </a:cubicBezTo>
                  <a:cubicBezTo>
                    <a:pt x="1114132" y="282515"/>
                    <a:pt x="1176086" y="432086"/>
                    <a:pt x="1176086" y="588045"/>
                  </a:cubicBezTo>
                  <a:cubicBezTo>
                    <a:pt x="1176086" y="744004"/>
                    <a:pt x="1114132" y="893575"/>
                    <a:pt x="1003852" y="1003854"/>
                  </a:cubicBezTo>
                  <a:cubicBezTo>
                    <a:pt x="893572" y="1114133"/>
                    <a:pt x="744001" y="1176088"/>
                    <a:pt x="588043" y="1176088"/>
                  </a:cubicBezTo>
                  <a:cubicBezTo>
                    <a:pt x="432084" y="1176088"/>
                    <a:pt x="282513" y="1114133"/>
                    <a:pt x="172234" y="1003854"/>
                  </a:cubicBezTo>
                  <a:cubicBezTo>
                    <a:pt x="61955" y="893574"/>
                    <a:pt x="0" y="744003"/>
                    <a:pt x="1" y="588044"/>
                  </a:cubicBezTo>
                  <a:lnTo>
                    <a:pt x="0" y="58804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124" tIns="181124" rIns="181124" bIns="181124" numCol="1" spcCol="1270" anchor="ctr" anchorCtr="0">
              <a:noAutofit/>
            </a:bodyPr>
            <a:lstStyle/>
            <a:p>
              <a:pPr lvl="0" algn="ctr" defTabSz="311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chemeClr val="tx1"/>
                  </a:solidFill>
                </a:rPr>
                <a:t>связная речь</a:t>
              </a:r>
              <a:endParaRPr lang="ru-RU" sz="1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 rot="17844595">
              <a:off x="2761458" y="2933578"/>
              <a:ext cx="584752" cy="212213"/>
            </a:xfrm>
            <a:custGeom>
              <a:avLst/>
              <a:gdLst>
                <a:gd name="connsiteX0" fmla="*/ 0 w 312631"/>
                <a:gd name="connsiteY0" fmla="*/ 79386 h 396928"/>
                <a:gd name="connsiteX1" fmla="*/ 156316 w 312631"/>
                <a:gd name="connsiteY1" fmla="*/ 79386 h 396928"/>
                <a:gd name="connsiteX2" fmla="*/ 156316 w 312631"/>
                <a:gd name="connsiteY2" fmla="*/ 0 h 396928"/>
                <a:gd name="connsiteX3" fmla="*/ 312631 w 312631"/>
                <a:gd name="connsiteY3" fmla="*/ 198464 h 396928"/>
                <a:gd name="connsiteX4" fmla="*/ 156316 w 312631"/>
                <a:gd name="connsiteY4" fmla="*/ 396928 h 396928"/>
                <a:gd name="connsiteX5" fmla="*/ 156316 w 312631"/>
                <a:gd name="connsiteY5" fmla="*/ 317542 h 396928"/>
                <a:gd name="connsiteX6" fmla="*/ 0 w 312631"/>
                <a:gd name="connsiteY6" fmla="*/ 317542 h 396928"/>
                <a:gd name="connsiteX7" fmla="*/ 0 w 312631"/>
                <a:gd name="connsiteY7" fmla="*/ 79386 h 3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631" h="396928">
                  <a:moveTo>
                    <a:pt x="0" y="79386"/>
                  </a:moveTo>
                  <a:lnTo>
                    <a:pt x="156316" y="79386"/>
                  </a:lnTo>
                  <a:lnTo>
                    <a:pt x="156316" y="0"/>
                  </a:lnTo>
                  <a:lnTo>
                    <a:pt x="312631" y="198464"/>
                  </a:lnTo>
                  <a:lnTo>
                    <a:pt x="156316" y="396928"/>
                  </a:lnTo>
                  <a:lnTo>
                    <a:pt x="156316" y="317542"/>
                  </a:lnTo>
                  <a:lnTo>
                    <a:pt x="0" y="317542"/>
                  </a:lnTo>
                  <a:lnTo>
                    <a:pt x="0" y="79386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9386" rIns="93788" bIns="79385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00" kern="1200"/>
            </a:p>
          </p:txBody>
        </p:sp>
      </p:grpSp>
      <p:sp>
        <p:nvSpPr>
          <p:cNvPr id="16" name="Овал 15"/>
          <p:cNvSpPr/>
          <p:nvPr/>
        </p:nvSpPr>
        <p:spPr>
          <a:xfrm rot="20659753">
            <a:off x="2786811" y="2332060"/>
            <a:ext cx="2232248" cy="1117772"/>
          </a:xfrm>
          <a:prstGeom prst="ellipse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Пространственно-временные представления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Полилиния 16"/>
          <p:cNvSpPr/>
          <p:nvPr/>
        </p:nvSpPr>
        <p:spPr>
          <a:xfrm rot="20919695">
            <a:off x="5010260" y="2236505"/>
            <a:ext cx="395650" cy="445968"/>
          </a:xfrm>
          <a:custGeom>
            <a:avLst/>
            <a:gdLst>
              <a:gd name="connsiteX0" fmla="*/ 0 w 312631"/>
              <a:gd name="connsiteY0" fmla="*/ 79386 h 396928"/>
              <a:gd name="connsiteX1" fmla="*/ 156316 w 312631"/>
              <a:gd name="connsiteY1" fmla="*/ 79386 h 396928"/>
              <a:gd name="connsiteX2" fmla="*/ 156316 w 312631"/>
              <a:gd name="connsiteY2" fmla="*/ 0 h 396928"/>
              <a:gd name="connsiteX3" fmla="*/ 312631 w 312631"/>
              <a:gd name="connsiteY3" fmla="*/ 198464 h 396928"/>
              <a:gd name="connsiteX4" fmla="*/ 156316 w 312631"/>
              <a:gd name="connsiteY4" fmla="*/ 396928 h 396928"/>
              <a:gd name="connsiteX5" fmla="*/ 156316 w 312631"/>
              <a:gd name="connsiteY5" fmla="*/ 317542 h 396928"/>
              <a:gd name="connsiteX6" fmla="*/ 0 w 312631"/>
              <a:gd name="connsiteY6" fmla="*/ 317542 h 396928"/>
              <a:gd name="connsiteX7" fmla="*/ 0 w 312631"/>
              <a:gd name="connsiteY7" fmla="*/ 79386 h 39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631" h="396928">
                <a:moveTo>
                  <a:pt x="0" y="79386"/>
                </a:moveTo>
                <a:lnTo>
                  <a:pt x="156316" y="79386"/>
                </a:lnTo>
                <a:lnTo>
                  <a:pt x="156316" y="0"/>
                </a:lnTo>
                <a:lnTo>
                  <a:pt x="312631" y="198464"/>
                </a:lnTo>
                <a:lnTo>
                  <a:pt x="156316" y="396928"/>
                </a:lnTo>
                <a:lnTo>
                  <a:pt x="156316" y="317542"/>
                </a:lnTo>
                <a:lnTo>
                  <a:pt x="0" y="317542"/>
                </a:lnTo>
                <a:lnTo>
                  <a:pt x="0" y="79386"/>
                </a:lnTo>
                <a:close/>
              </a:path>
            </a:pathLst>
          </a:custGeom>
          <a:solidFill>
            <a:srgbClr val="4F81BD">
              <a:tint val="6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txBody>
          <a:bodyPr spcFirstLastPara="0" vert="horz" wrap="square" lIns="0" tIns="79385" rIns="93789" bIns="79387" numCol="1" spcCol="1270" anchor="ctr" anchorCtr="0">
            <a:noAutofit/>
          </a:bodyPr>
          <a:lstStyle/>
          <a:p>
            <a:pPr marL="0" marR="0" lvl="0" indent="0" algn="ctr" defTabSz="2667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4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Профиль параллели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76 человек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44337335"/>
              </p:ext>
            </p:extLst>
          </p:nvPr>
        </p:nvGraphicFramePr>
        <p:xfrm>
          <a:off x="467543" y="1484783"/>
          <a:ext cx="9353789" cy="640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24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Речевой профиль параллели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1525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31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ПИСЬМЕННАЯ РЕЧЬ</vt:lpstr>
      <vt:lpstr>Профиль параллели 76 человек</vt:lpstr>
      <vt:lpstr>Речевой профиль параллели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гавриленко</dc:creator>
  <cp:lastModifiedBy>марина гавриленко</cp:lastModifiedBy>
  <cp:revision>13</cp:revision>
  <dcterms:created xsi:type="dcterms:W3CDTF">2016-12-18T11:49:58Z</dcterms:created>
  <dcterms:modified xsi:type="dcterms:W3CDTF">2016-12-18T18:01:40Z</dcterms:modified>
</cp:coreProperties>
</file>